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6" r:id="rId3"/>
    <p:sldId id="257" r:id="rId4"/>
    <p:sldId id="261" r:id="rId5"/>
    <p:sldId id="262" r:id="rId6"/>
    <p:sldId id="263" r:id="rId7"/>
    <p:sldId id="275" r:id="rId8"/>
    <p:sldId id="264" r:id="rId9"/>
    <p:sldId id="279" r:id="rId10"/>
    <p:sldId id="280" r:id="rId11"/>
    <p:sldId id="281" r:id="rId12"/>
    <p:sldId id="259" r:id="rId13"/>
    <p:sldId id="266" r:id="rId14"/>
    <p:sldId id="267" r:id="rId15"/>
    <p:sldId id="270" r:id="rId16"/>
    <p:sldId id="271" r:id="rId17"/>
    <p:sldId id="273" r:id="rId18"/>
    <p:sldId id="272" r:id="rId19"/>
    <p:sldId id="283" r:id="rId20"/>
    <p:sldId id="274" r:id="rId21"/>
    <p:sldId id="282" r:id="rId22"/>
    <p:sldId id="268" r:id="rId23"/>
    <p:sldId id="269" r:id="rId24"/>
    <p:sldId id="258" r:id="rId25"/>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Дата 4"/>
          <p:cNvSpPr>
            <a:spLocks noGrp="1"/>
          </p:cNvSpPr>
          <p:nvPr>
            <p:ph type="dt" sz="half" idx="10"/>
          </p:nvPr>
        </p:nvSpPr>
        <p:spPr/>
        <p:txBody>
          <a:bodyPr/>
          <a:lstStyle/>
          <a:p>
            <a:fld id="{F3B1270B-825F-4A6F-BFBD-8E5D97593686}" type="datetimeFigureOut">
              <a:rPr lang="uk-UA" smtClean="0"/>
              <a:t>26.10.2020</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Дата 6"/>
          <p:cNvSpPr>
            <a:spLocks noGrp="1"/>
          </p:cNvSpPr>
          <p:nvPr>
            <p:ph type="dt" sz="half" idx="10"/>
          </p:nvPr>
        </p:nvSpPr>
        <p:spPr/>
        <p:txBody>
          <a:bodyPr/>
          <a:lstStyle/>
          <a:p>
            <a:fld id="{F3B1270B-825F-4A6F-BFBD-8E5D97593686}" type="datetimeFigureOut">
              <a:rPr lang="uk-UA" smtClean="0"/>
              <a:t>26.10.2020</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Дата 2"/>
          <p:cNvSpPr>
            <a:spLocks noGrp="1"/>
          </p:cNvSpPr>
          <p:nvPr>
            <p:ph type="dt" sz="half" idx="10"/>
          </p:nvPr>
        </p:nvSpPr>
        <p:spPr/>
        <p:txBody>
          <a:bodyPr/>
          <a:lstStyle/>
          <a:p>
            <a:fld id="{F3B1270B-825F-4A6F-BFBD-8E5D97593686}" type="datetimeFigureOut">
              <a:rPr lang="uk-UA" smtClean="0"/>
              <a:t>26.10.2020</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3B1270B-825F-4A6F-BFBD-8E5D97593686}" type="datetimeFigureOut">
              <a:rPr lang="uk-UA" smtClean="0"/>
              <a:t>26.10.2020</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3B1270B-825F-4A6F-BFBD-8E5D97593686}" type="datetimeFigureOut">
              <a:rPr lang="uk-UA" smtClean="0"/>
              <a:t>26.10.2020</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3B1270B-825F-4A6F-BFBD-8E5D97593686}" type="datetimeFigureOut">
              <a:rPr lang="uk-UA" smtClean="0"/>
              <a:t>26.10.2020</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Дата 4"/>
          <p:cNvSpPr>
            <a:spLocks noGrp="1"/>
          </p:cNvSpPr>
          <p:nvPr>
            <p:ph type="dt" sz="half" idx="10"/>
          </p:nvPr>
        </p:nvSpPr>
        <p:spPr/>
        <p:txBody>
          <a:bodyPr/>
          <a:lstStyle/>
          <a:p>
            <a:fld id="{F3B1270B-825F-4A6F-BFBD-8E5D97593686}" type="datetimeFigureOut">
              <a:rPr lang="uk-UA" smtClean="0"/>
              <a:t>26.10.2020</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Дата 6"/>
          <p:cNvSpPr>
            <a:spLocks noGrp="1"/>
          </p:cNvSpPr>
          <p:nvPr>
            <p:ph type="dt" sz="half" idx="10"/>
          </p:nvPr>
        </p:nvSpPr>
        <p:spPr/>
        <p:txBody>
          <a:bodyPr/>
          <a:lstStyle/>
          <a:p>
            <a:fld id="{F3B1270B-825F-4A6F-BFBD-8E5D97593686}" type="datetimeFigureOut">
              <a:rPr lang="uk-UA" smtClean="0"/>
              <a:t>26.10.2020</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Дата 2"/>
          <p:cNvSpPr>
            <a:spLocks noGrp="1"/>
          </p:cNvSpPr>
          <p:nvPr>
            <p:ph type="dt" sz="half" idx="10"/>
          </p:nvPr>
        </p:nvSpPr>
        <p:spPr/>
        <p:txBody>
          <a:bodyPr/>
          <a:lstStyle/>
          <a:p>
            <a:fld id="{F3B1270B-825F-4A6F-BFBD-8E5D97593686}" type="datetimeFigureOut">
              <a:rPr lang="uk-UA" smtClean="0"/>
              <a:t>26.10.2020</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3B1270B-825F-4A6F-BFBD-8E5D97593686}" type="datetimeFigureOut">
              <a:rPr lang="uk-UA" smtClean="0"/>
              <a:t>26.10.2020</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3B1270B-825F-4A6F-BFBD-8E5D97593686}" type="datetimeFigureOut">
              <a:rPr lang="uk-UA" smtClean="0"/>
              <a:t>26.10.2020</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3B1270B-825F-4A6F-BFBD-8E5D97593686}" type="datetimeFigureOut">
              <a:rPr lang="uk-UA" smtClean="0"/>
              <a:t>26.10.2020</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05741A-6C99-45B0-8A04-C4D0F9F7160F}"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1270B-825F-4A6F-BFBD-8E5D97593686}" type="datetimeFigureOut">
              <a:rPr lang="uk-UA" smtClean="0"/>
              <a:t>26.10.2020</a:t>
            </a:fld>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05741A-6C99-45B0-8A04-C4D0F9F7160F}"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hyperlink" Target="https://gitlab.com/maldenol/spacepioneer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33000">
              <a:srgbClr val="00B0F0"/>
            </a:gs>
            <a:gs pos="67000">
              <a:srgbClr val="FFFF00"/>
            </a:gs>
            <a:gs pos="100000">
              <a:srgbClr val="FFFF00"/>
            </a:gs>
          </a:gsLst>
          <a:lin ang="5400000" scaled="1"/>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688022"/>
            <a:ext cx="9144000" cy="5047616"/>
          </a:xfrm>
        </p:spPr>
        <p:txBody>
          <a:bodyPr anchor="ctr">
            <a:noAutofit/>
          </a:bodyPr>
          <a:lstStyle/>
          <a:p>
            <a:r>
              <a:rPr lang="uk-UA" sz="7200" b="1" dirty="0">
                <a:latin typeface="+mn-lt"/>
              </a:rPr>
              <a:t>МУЛЬТИМЕДІЙНИЙ ДОДАТОК ДЛЯ ЕМУЛЮВАННЯ ЗОРЯНИХ СИСТЕМ</a:t>
            </a:r>
            <a:endParaRPr lang="uk-UA" sz="7200" dirty="0">
              <a:latin typeface="+mn-lt"/>
            </a:endParaRPr>
          </a:p>
        </p:txBody>
      </p:sp>
      <p:sp>
        <p:nvSpPr>
          <p:cNvPr id="3" name="Подзаголовок 2"/>
          <p:cNvSpPr>
            <a:spLocks noGrp="1"/>
          </p:cNvSpPr>
          <p:nvPr>
            <p:ph type="subTitle" idx="1"/>
          </p:nvPr>
        </p:nvSpPr>
        <p:spPr>
          <a:xfrm>
            <a:off x="1524000" y="5735638"/>
            <a:ext cx="9144000" cy="434340"/>
          </a:xfrm>
        </p:spPr>
        <p:txBody>
          <a:bodyPr anchor="ctr"/>
          <a:lstStyle/>
          <a:p>
            <a:r>
              <a:rPr lang="uk-UA" dirty="0"/>
              <a:t>Мальований Денис Олегович</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Клас </a:t>
            </a:r>
            <a:r>
              <a:rPr lang="en-US" b="1" dirty="0"/>
              <a:t>Client</a:t>
            </a:r>
            <a:r>
              <a:rPr lang="en-US" dirty="0"/>
              <a:t> </a:t>
            </a:r>
            <a:r>
              <a:rPr lang="uk-UA" dirty="0"/>
              <a:t>створений для </a:t>
            </a:r>
            <a:r>
              <a:rPr lang="uk-UA" dirty="0" err="1"/>
              <a:t>мультиплеєру</a:t>
            </a:r>
            <a:r>
              <a:rPr lang="uk-UA" dirty="0"/>
              <a:t>.</a:t>
            </a:r>
            <a:r>
              <a:rPr lang="en-US" dirty="0"/>
              <a:t> </a:t>
            </a:r>
            <a:r>
              <a:rPr lang="uk-UA" dirty="0"/>
              <a:t>Клас </a:t>
            </a:r>
            <a:r>
              <a:rPr lang="en-US" b="1" dirty="0"/>
              <a:t>Server</a:t>
            </a:r>
            <a:r>
              <a:rPr lang="en-US" dirty="0"/>
              <a:t> </a:t>
            </a:r>
            <a:r>
              <a:rPr lang="uk-UA" dirty="0"/>
              <a:t>створений для керування багатокористувацькою грою. Він наслідує </a:t>
            </a:r>
            <a:r>
              <a:rPr lang="en-US" b="1" dirty="0"/>
              <a:t>Client</a:t>
            </a:r>
            <a:r>
              <a:rPr lang="uk-UA" dirty="0"/>
              <a:t>.</a:t>
            </a: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115" y="1253490"/>
            <a:ext cx="12129770" cy="4351020"/>
          </a:xfrm>
          <a:prstGeom prst="rect">
            <a:avLst/>
          </a:prstGeom>
        </p:spPr>
      </p:pic>
    </p:spTree>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Початкові дані про світи зберігаються у відповідних </a:t>
            </a:r>
            <a:r>
              <a:rPr lang="en-US" dirty="0"/>
              <a:t>XML</a:t>
            </a:r>
            <a:r>
              <a:rPr lang="uk-UA" dirty="0"/>
              <a:t>-файлах ієрархічно. Тобто між тегами одного небесного тіла розташовується інформація про його супутники.</a:t>
            </a: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115050" cy="2085975"/>
          </a:xfrm>
          <a:prstGeom prst="rect">
            <a:avLst/>
          </a:prstGeom>
          <a:noFill/>
          <a:ln>
            <a:noFill/>
          </a:ln>
        </p:spPr>
      </p:pic>
      <p:pic>
        <p:nvPicPr>
          <p:cNvPr id="4" name="Рисунок 3"/>
          <p:cNvPicPr/>
          <p:nvPr/>
        </p:nvPicPr>
        <p:blipFill>
          <a:blip r:embed="rId3">
            <a:extLst>
              <a:ext uri="{28A0092B-C50C-407E-A947-70E740481C1C}">
                <a14:useLocalDpi xmlns:a14="http://schemas.microsoft.com/office/drawing/2010/main" val="0"/>
              </a:ext>
            </a:extLst>
          </a:blip>
          <a:srcRect/>
          <a:stretch>
            <a:fillRect/>
          </a:stretch>
        </p:blipFill>
        <p:spPr bwMode="auto">
          <a:xfrm>
            <a:off x="3043237" y="2801937"/>
            <a:ext cx="6105525" cy="1670050"/>
          </a:xfrm>
          <a:prstGeom prst="rect">
            <a:avLst/>
          </a:prstGeom>
          <a:noFill/>
          <a:ln>
            <a:noFill/>
          </a:ln>
        </p:spPr>
      </p:pic>
      <p:pic>
        <p:nvPicPr>
          <p:cNvPr id="5" name="Рисунок 4"/>
          <p:cNvPicPr/>
          <p:nvPr/>
        </p:nvPicPr>
        <p:blipFill>
          <a:blip r:embed="rId4">
            <a:extLst>
              <a:ext uri="{28A0092B-C50C-407E-A947-70E740481C1C}">
                <a14:useLocalDpi xmlns:a14="http://schemas.microsoft.com/office/drawing/2010/main" val="0"/>
              </a:ext>
            </a:extLst>
          </a:blip>
          <a:srcRect/>
          <a:stretch>
            <a:fillRect/>
          </a:stretch>
        </p:blipFill>
        <p:spPr bwMode="auto">
          <a:xfrm>
            <a:off x="6076950" y="5187950"/>
            <a:ext cx="6115050" cy="1670050"/>
          </a:xfrm>
          <a:prstGeom prst="rect">
            <a:avLst/>
          </a:prstGeom>
          <a:noFill/>
          <a:ln>
            <a:noFill/>
          </a:ln>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50850" algn="just"/>
            <a:r>
              <a:rPr lang="uk-UA" dirty="0"/>
              <a:t>Після запуску гра зустрічає Вас у головному меню з анімованим фоном. Ви можете перейти до екрана вибору світу</a:t>
            </a:r>
            <a:r>
              <a:rPr lang="ru-RU" dirty="0"/>
              <a:t> </a:t>
            </a:r>
            <a:r>
              <a:rPr lang="uk-UA" dirty="0"/>
              <a:t>для гри або редагування, а також титрів. Ви можете обрати режим поодинокої або багатокористувацької гри.</a:t>
            </a: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99EAC7C5-5D78-4D86-A660-61C830315C3A}"/>
              </a:ext>
            </a:extLst>
          </p:cNvPr>
          <p:cNvPicPr/>
          <p:nvPr/>
        </p:nvPicPr>
        <p:blipFill>
          <a:blip r:embed="rId2"/>
          <a:stretch>
            <a:fillRect/>
          </a:stretch>
        </p:blipFill>
        <p:spPr>
          <a:xfrm>
            <a:off x="0" y="0"/>
            <a:ext cx="12192000" cy="6858000"/>
          </a:xfrm>
          <a:prstGeom prst="rect">
            <a:avLst/>
          </a:prstGeom>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4BA7F1CE-09B6-4D94-B3C4-70AD34F2E3D3}"/>
              </a:ext>
            </a:extLst>
          </p:cNvPr>
          <p:cNvPicPr/>
          <p:nvPr/>
        </p:nvPicPr>
        <p:blipFill>
          <a:blip r:embed="rId2"/>
          <a:stretch>
            <a:fillRect/>
          </a:stretch>
        </p:blipFill>
        <p:spPr>
          <a:xfrm>
            <a:off x="0" y="0"/>
            <a:ext cx="12192000" cy="6858000"/>
          </a:xfrm>
          <a:prstGeom prst="rect">
            <a:avLst/>
          </a:prstGeom>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79437F3E-EA38-44D3-A815-DE87913975AF}"/>
              </a:ext>
            </a:extLst>
          </p:cNvPr>
          <p:cNvPicPr/>
          <p:nvPr/>
        </p:nvPicPr>
        <p:blipFill>
          <a:blip r:embed="rId2"/>
          <a:stretch>
            <a:fillRect/>
          </a:stretch>
        </p:blipFill>
        <p:spPr>
          <a:xfrm>
            <a:off x="0" y="0"/>
            <a:ext cx="12192000" cy="685800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a:extLst>
              <a:ext uri="{FF2B5EF4-FFF2-40B4-BE49-F238E27FC236}">
                <a16:creationId xmlns:a16="http://schemas.microsoft.com/office/drawing/2014/main" id="{A6711CC1-267A-4C75-82D6-A66614BF51FE}"/>
              </a:ext>
            </a:extLst>
          </p:cNvPr>
          <p:cNvPicPr/>
          <p:nvPr/>
        </p:nvPicPr>
        <p:blipFill>
          <a:blip r:embed="rId2"/>
          <a:stretch>
            <a:fillRect/>
          </a:stretch>
        </p:blipFill>
        <p:spPr>
          <a:xfrm>
            <a:off x="0" y="-3518"/>
            <a:ext cx="12192000" cy="6861517"/>
          </a:xfrm>
          <a:prstGeom prst="rect">
            <a:avLst/>
          </a:prstGeom>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ru-RU" dirty="0" err="1"/>
              <a:t>Науково-дослідна</a:t>
            </a:r>
            <a:r>
              <a:rPr lang="ru-RU" dirty="0"/>
              <a:t> робота </a:t>
            </a:r>
            <a:r>
              <a:rPr lang="ru-RU" dirty="0" err="1"/>
              <a:t>присвячена</a:t>
            </a:r>
            <a:r>
              <a:rPr lang="ru-RU" dirty="0"/>
              <a:t> </a:t>
            </a:r>
            <a:r>
              <a:rPr lang="ru-RU" b="1" dirty="0" err="1"/>
              <a:t>створенню</a:t>
            </a:r>
            <a:r>
              <a:rPr lang="ru-RU" b="1" dirty="0"/>
              <a:t> </a:t>
            </a:r>
            <a:r>
              <a:rPr lang="ru-RU" b="1" dirty="0" err="1"/>
              <a:t>мультимедійного</a:t>
            </a:r>
            <a:r>
              <a:rPr lang="ru-RU" b="1" dirty="0"/>
              <a:t> </a:t>
            </a:r>
            <a:r>
              <a:rPr lang="ru-RU" b="1" dirty="0" err="1"/>
              <a:t>кросплатформного</a:t>
            </a:r>
            <a:r>
              <a:rPr lang="ru-RU" b="1" dirty="0"/>
              <a:t> прикладного </a:t>
            </a:r>
            <a:r>
              <a:rPr lang="ru-RU" b="1" dirty="0" err="1"/>
              <a:t>додатку</a:t>
            </a:r>
            <a:r>
              <a:rPr lang="ru-RU" b="1" dirty="0"/>
              <a:t> для </a:t>
            </a:r>
            <a:r>
              <a:rPr lang="ru-RU" b="1" dirty="0" err="1"/>
              <a:t>емулювання</a:t>
            </a:r>
            <a:r>
              <a:rPr lang="ru-RU" b="1" dirty="0"/>
              <a:t> </a:t>
            </a:r>
            <a:r>
              <a:rPr lang="ru-RU" b="1" dirty="0" err="1"/>
              <a:t>зоряних</a:t>
            </a:r>
            <a:r>
              <a:rPr lang="ru-RU" b="1" dirty="0"/>
              <a:t> систем </a:t>
            </a:r>
            <a:r>
              <a:rPr lang="ru-RU" dirty="0"/>
              <a:t>та </a:t>
            </a:r>
            <a:r>
              <a:rPr lang="ru-RU" dirty="0" err="1"/>
              <a:t>популяризації</a:t>
            </a:r>
            <a:r>
              <a:rPr lang="ru-RU" dirty="0"/>
              <a:t> </a:t>
            </a:r>
            <a:r>
              <a:rPr lang="ru-RU" dirty="0" err="1"/>
              <a:t>технічних</a:t>
            </a:r>
            <a:r>
              <a:rPr lang="ru-RU" dirty="0"/>
              <a:t> наук, </a:t>
            </a:r>
            <a:r>
              <a:rPr lang="ru-RU" dirty="0" err="1"/>
              <a:t>зокрема</a:t>
            </a:r>
            <a:r>
              <a:rPr lang="ru-RU" dirty="0"/>
              <a:t> </a:t>
            </a:r>
            <a:r>
              <a:rPr lang="ru-RU" dirty="0" err="1"/>
              <a:t>астрономії</a:t>
            </a:r>
            <a:r>
              <a:rPr lang="ru-RU" dirty="0"/>
              <a:t>, </a:t>
            </a:r>
            <a:r>
              <a:rPr lang="ru-RU" dirty="0" err="1"/>
              <a:t>фізики</a:t>
            </a:r>
            <a:r>
              <a:rPr lang="ru-RU" dirty="0"/>
              <a:t>, математики та </a:t>
            </a:r>
            <a:r>
              <a:rPr lang="ru-RU" dirty="0" err="1"/>
              <a:t>інформатики</a:t>
            </a:r>
            <a:r>
              <a:rPr lang="ru-RU" dirty="0"/>
              <a:t>. </a:t>
            </a:r>
            <a:r>
              <a:rPr lang="ru-RU" dirty="0" err="1"/>
              <a:t>Програму</a:t>
            </a:r>
            <a:r>
              <a:rPr lang="ru-RU" dirty="0"/>
              <a:t> </a:t>
            </a:r>
            <a:r>
              <a:rPr lang="ru-RU" dirty="0" err="1"/>
              <a:t>можна</a:t>
            </a:r>
            <a:r>
              <a:rPr lang="ru-RU" dirty="0"/>
              <a:t> </a:t>
            </a:r>
            <a:r>
              <a:rPr lang="ru-RU" dirty="0" err="1"/>
              <a:t>використовувати</a:t>
            </a:r>
            <a:r>
              <a:rPr lang="ru-RU" dirty="0"/>
              <a:t> як для </a:t>
            </a:r>
            <a:r>
              <a:rPr lang="ru-RU" dirty="0" err="1"/>
              <a:t>гри</a:t>
            </a:r>
            <a:r>
              <a:rPr lang="ru-RU" dirty="0"/>
              <a:t> та </a:t>
            </a:r>
            <a:r>
              <a:rPr lang="ru-RU" dirty="0" err="1"/>
              <a:t>дослідження</a:t>
            </a:r>
            <a:r>
              <a:rPr lang="ru-RU" dirty="0"/>
              <a:t> </a:t>
            </a:r>
            <a:r>
              <a:rPr lang="ru-RU" dirty="0" err="1"/>
              <a:t>Всесвіту</a:t>
            </a:r>
            <a:r>
              <a:rPr lang="ru-RU" dirty="0"/>
              <a:t>, так і для </a:t>
            </a:r>
            <a:r>
              <a:rPr lang="ru-RU" dirty="0" err="1"/>
              <a:t>наукових</a:t>
            </a:r>
            <a:r>
              <a:rPr lang="ru-RU" dirty="0"/>
              <a:t> </a:t>
            </a:r>
            <a:r>
              <a:rPr lang="ru-RU" dirty="0" err="1"/>
              <a:t>симуляцій</a:t>
            </a:r>
            <a:r>
              <a:rPr lang="ru-RU" dirty="0"/>
              <a:t>. ПЗ </a:t>
            </a:r>
            <a:r>
              <a:rPr lang="ru-RU" dirty="0" err="1"/>
              <a:t>позиціюється</a:t>
            </a:r>
            <a:r>
              <a:rPr lang="ru-RU" dirty="0"/>
              <a:t> як одно- та </a:t>
            </a:r>
            <a:r>
              <a:rPr lang="ru-RU" dirty="0" err="1"/>
              <a:t>багатокористувацька</a:t>
            </a:r>
            <a:r>
              <a:rPr lang="ru-RU" dirty="0"/>
              <a:t> </a:t>
            </a:r>
            <a:r>
              <a:rPr lang="ru-RU" dirty="0" err="1"/>
              <a:t>гра</a:t>
            </a:r>
            <a:r>
              <a:rPr lang="ru-RU" dirty="0"/>
              <a:t>.</a:t>
            </a:r>
            <a:endParaRPr lang="uk-UA" dirty="0"/>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50850" algn="just"/>
            <a:r>
              <a:rPr lang="uk-UA" b="1" dirty="0"/>
              <a:t>Висновки: </a:t>
            </a:r>
            <a:r>
              <a:rPr lang="uk-UA" dirty="0"/>
              <a:t>була ретельно досліджена та програмно реалізована модель зоряних систем. Створено інтерфейс для взаємодії з симуляцією, з можливістю завантаження, генерації й редагування власної зоряної системи, керування власним космічним телескопом та гри у режимі </a:t>
            </a:r>
            <a:r>
              <a:rPr lang="uk-UA" dirty="0" err="1"/>
              <a:t>мультиплеєру</a:t>
            </a:r>
            <a:r>
              <a:rPr lang="uk-UA" dirty="0"/>
              <a:t>.</a:t>
            </a: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50850" algn="just"/>
            <a:r>
              <a:rPr lang="uk-UA" dirty="0"/>
              <a:t>Використовуючи розроблену програму люди навчаються, експериментують, набувають знань у сфері астрономії й фізики. Крім того, ПЗ можна використовувати для науково точної симуляції зоряних систем.</a:t>
            </a: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33000">
              <a:srgbClr val="00B0F0"/>
            </a:gs>
            <a:gs pos="67000">
              <a:srgbClr val="FFFF00"/>
            </a:gs>
            <a:gs pos="100000">
              <a:srgbClr val="FFFF00"/>
            </a:gs>
          </a:gsLst>
          <a:lin ang="5400000" scaled="1"/>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noFill/>
        </p:spPr>
        <p:txBody>
          <a:bodyPr>
            <a:normAutofit/>
          </a:bodyPr>
          <a:lstStyle/>
          <a:p>
            <a:r>
              <a:rPr lang="uk-UA" sz="7200" b="1" dirty="0">
                <a:latin typeface="+mn-lt"/>
              </a:rPr>
              <a:t>Дякую за увагу!</a:t>
            </a:r>
          </a:p>
        </p:txBody>
      </p:sp>
      <p:sp>
        <p:nvSpPr>
          <p:cNvPr id="3" name="Подзаголовок 2"/>
          <p:cNvSpPr>
            <a:spLocks noGrp="1"/>
          </p:cNvSpPr>
          <p:nvPr>
            <p:ph type="subTitle" idx="1"/>
          </p:nvPr>
        </p:nvSpPr>
        <p:spPr/>
        <p:txBody>
          <a:bodyPr anchor="b">
            <a:normAutofit/>
          </a:bodyPr>
          <a:lstStyle/>
          <a:p>
            <a:r>
              <a:rPr lang="uk-UA" sz="3200" dirty="0"/>
              <a:t>Початковий код </a:t>
            </a:r>
            <a:r>
              <a:rPr lang="uk-UA" sz="3200" dirty="0" err="1"/>
              <a:t>проєкту</a:t>
            </a:r>
            <a:r>
              <a:rPr lang="uk-UA" sz="3200" dirty="0"/>
              <a:t> доступний за </a:t>
            </a:r>
            <a:r>
              <a:rPr lang="uk-UA" sz="3200" dirty="0" err="1"/>
              <a:t>адресою</a:t>
            </a:r>
            <a:r>
              <a:rPr lang="uk-UA" sz="3200" dirty="0"/>
              <a:t> </a:t>
            </a:r>
            <a:r>
              <a:rPr lang="en-US" sz="3200" dirty="0">
                <a:hlinkClick r:id="rId2"/>
              </a:rPr>
              <a:t>https://gitlab.com/maldenol/spacepioneers/</a:t>
            </a:r>
            <a:endParaRPr lang="uk-UA" sz="3200" dirty="0"/>
          </a:p>
          <a:p>
            <a:r>
              <a:rPr lang="uk-UA" sz="3200" dirty="0"/>
              <a:t>і ліцензований під </a:t>
            </a:r>
            <a:r>
              <a:rPr lang="en-US" sz="3200" dirty="0"/>
              <a:t>GNU AGPLv3</a:t>
            </a:r>
            <a:endParaRPr lang="uk-UA" sz="3200"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b="1" dirty="0"/>
              <a:t>Об’єкт дослідження</a:t>
            </a:r>
            <a:r>
              <a:rPr lang="uk-UA" dirty="0"/>
              <a:t> </a:t>
            </a:r>
            <a:r>
              <a:rPr lang="uk-UA" b="1" dirty="0"/>
              <a:t>– </a:t>
            </a:r>
            <a:r>
              <a:rPr lang="uk-UA" dirty="0"/>
              <a:t>технології й методи створення ПЗ для фізичного моделювання.</a:t>
            </a:r>
            <a:br>
              <a:rPr lang="uk-UA" dirty="0"/>
            </a:br>
            <a:r>
              <a:rPr lang="uk-UA" b="1" dirty="0"/>
              <a:t>Предмет дослідження</a:t>
            </a:r>
            <a:r>
              <a:rPr lang="uk-UA" dirty="0"/>
              <a:t> </a:t>
            </a:r>
            <a:r>
              <a:rPr lang="uk-UA" b="1" dirty="0"/>
              <a:t>–</a:t>
            </a:r>
            <a:r>
              <a:rPr lang="uk-UA" dirty="0"/>
              <a:t> створення прикладного ПЗ для моделювання зоряних систем.</a:t>
            </a:r>
            <a:br>
              <a:rPr lang="uk-UA" dirty="0"/>
            </a:br>
            <a:r>
              <a:rPr lang="uk-UA" b="1" dirty="0"/>
              <a:t>Практична цінність</a:t>
            </a:r>
            <a:r>
              <a:rPr lang="uk-UA" dirty="0"/>
              <a:t> </a:t>
            </a:r>
            <a:r>
              <a:rPr lang="uk-UA" b="1" dirty="0"/>
              <a:t>–</a:t>
            </a:r>
            <a:r>
              <a:rPr lang="uk-UA" dirty="0"/>
              <a:t> можливість використання програми для навчання, експериментів і розваг.</a:t>
            </a:r>
            <a:br>
              <a:rPr lang="uk-UA" dirty="0"/>
            </a:br>
            <a:r>
              <a:rPr lang="uk-UA" dirty="0"/>
              <a:t>Додаток </a:t>
            </a:r>
            <a:r>
              <a:rPr lang="uk-UA" b="1" dirty="0"/>
              <a:t>аналогів не має</a:t>
            </a:r>
            <a:r>
              <a:rPr lang="uk-UA" dirty="0"/>
              <a:t>.</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Для </a:t>
            </a:r>
            <a:r>
              <a:rPr lang="uk-UA" dirty="0" err="1"/>
              <a:t>прототипування</a:t>
            </a:r>
            <a:r>
              <a:rPr lang="uk-UA" dirty="0"/>
              <a:t> архітектури ПЗ я використав мову й середовище програмування </a:t>
            </a:r>
            <a:r>
              <a:rPr lang="uk-UA" dirty="0" err="1"/>
              <a:t>Processing</a:t>
            </a:r>
            <a:r>
              <a:rPr lang="uk-UA" dirty="0"/>
              <a:t>, що базується на </a:t>
            </a:r>
            <a:r>
              <a:rPr lang="uk-UA" dirty="0" err="1"/>
              <a:t>Java</a:t>
            </a:r>
            <a:r>
              <a:rPr lang="uk-UA" dirty="0"/>
              <a:t> і має вбудовану графічну бібліотеку </a:t>
            </a:r>
            <a:r>
              <a:rPr lang="uk-UA" dirty="0" err="1"/>
              <a:t>OpenGL</a:t>
            </a:r>
            <a:r>
              <a:rPr lang="uk-UA" dirty="0"/>
              <a:t>. Вона надає багато можливостей при роботі з графікою, а багата документація й різноманіття функцій робить процес розробки значно легшим.</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Для кінцевої реалізації архітектури ПЗ використана мова програмування </a:t>
            </a:r>
            <a:r>
              <a:rPr lang="en-US" dirty="0"/>
              <a:t>C</a:t>
            </a:r>
            <a:r>
              <a:rPr lang="uk-UA" dirty="0"/>
              <a:t>++ разом із графічною бібліотекою </a:t>
            </a:r>
            <a:r>
              <a:rPr lang="en-US" dirty="0"/>
              <a:t>OpenGL</a:t>
            </a:r>
            <a:r>
              <a:rPr lang="uk-UA" dirty="0"/>
              <a:t>. Такий варіант використовує в рази менше </a:t>
            </a:r>
            <a:r>
              <a:rPr lang="uk-UA" dirty="0" err="1"/>
              <a:t>пам</a:t>
            </a:r>
            <a:r>
              <a:rPr lang="ru-RU" dirty="0"/>
              <a:t>’</a:t>
            </a:r>
            <a:r>
              <a:rPr lang="uk-UA" dirty="0"/>
              <a:t>яті, має в рази більшу швидкодію, а також графічні покращення.</a:t>
            </a:r>
            <a:r>
              <a:rPr lang="en-US" dirty="0"/>
              <a:t> </a:t>
            </a:r>
            <a:r>
              <a:rPr lang="ru-RU" dirty="0" err="1"/>
              <a:t>Крім</a:t>
            </a:r>
            <a:r>
              <a:rPr lang="ru-RU" dirty="0"/>
              <a:t> того, </a:t>
            </a:r>
            <a:r>
              <a:rPr lang="ru-RU" dirty="0" err="1"/>
              <a:t>архітектура</a:t>
            </a:r>
            <a:r>
              <a:rPr lang="ru-RU" dirty="0"/>
              <a:t> коду </a:t>
            </a:r>
            <a:r>
              <a:rPr lang="ru-RU" dirty="0" err="1"/>
              <a:t>має</a:t>
            </a:r>
            <a:r>
              <a:rPr lang="ru-RU" dirty="0"/>
              <a:t> </a:t>
            </a:r>
            <a:r>
              <a:rPr lang="ru-RU" dirty="0" err="1"/>
              <a:t>кращий</a:t>
            </a:r>
            <a:r>
              <a:rPr lang="ru-RU" dirty="0"/>
              <a:t> </a:t>
            </a:r>
            <a:r>
              <a:rPr lang="ru-RU" dirty="0" err="1"/>
              <a:t>вигляд</a:t>
            </a:r>
            <a:r>
              <a:rPr lang="ru-RU" dirty="0"/>
              <a:t>, </a:t>
            </a:r>
            <a:r>
              <a:rPr lang="ru-RU" dirty="0" err="1"/>
              <a:t>оскільки</a:t>
            </a:r>
            <a:r>
              <a:rPr lang="ru-RU" dirty="0"/>
              <a:t> </a:t>
            </a:r>
            <a:r>
              <a:rPr lang="en-US" dirty="0"/>
              <a:t>Processing </a:t>
            </a:r>
            <a:r>
              <a:rPr lang="uk-UA" dirty="0"/>
              <a:t>багато в чому обмежує розробника.</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50850" algn="just"/>
            <a:r>
              <a:rPr lang="uk-UA" dirty="0"/>
              <a:t>Слід наголосити, що додаток саме </a:t>
            </a:r>
            <a:r>
              <a:rPr lang="uk-UA" b="1" dirty="0" err="1"/>
              <a:t>емулює</a:t>
            </a:r>
            <a:r>
              <a:rPr lang="uk-UA" dirty="0"/>
              <a:t> взаємодію компонентів зоряних систем. Тобто всі розрахунки між будь-якими космічними тілами відбуваються у кожен такт виконання за законами всесвітнього тяжіння та Ньютона.</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Архітектура ПЗ складається з таких класів: </a:t>
            </a:r>
            <a:r>
              <a:rPr lang="uk-UA" b="1" dirty="0" err="1"/>
              <a:t>Interface</a:t>
            </a:r>
            <a:r>
              <a:rPr lang="uk-UA" dirty="0"/>
              <a:t> (</a:t>
            </a:r>
            <a:r>
              <a:rPr lang="uk-UA" b="1" dirty="0" err="1"/>
              <a:t>Camera</a:t>
            </a:r>
            <a:r>
              <a:rPr lang="uk-UA" dirty="0"/>
              <a:t>, </a:t>
            </a:r>
            <a:r>
              <a:rPr lang="en-US" b="1" dirty="0"/>
              <a:t>Telescope</a:t>
            </a:r>
            <a:r>
              <a:rPr lang="uk-UA" dirty="0"/>
              <a:t>, </a:t>
            </a:r>
            <a:r>
              <a:rPr lang="uk-UA" b="1" dirty="0"/>
              <a:t> </a:t>
            </a:r>
            <a:r>
              <a:rPr lang="uk-UA" b="1" dirty="0" err="1"/>
              <a:t>ButtonServer</a:t>
            </a:r>
            <a:r>
              <a:rPr lang="uk-UA" b="1" dirty="0"/>
              <a:t> </a:t>
            </a:r>
            <a:r>
              <a:rPr lang="uk-UA" dirty="0"/>
              <a:t>(</a:t>
            </a:r>
            <a:r>
              <a:rPr lang="uk-UA" b="1" dirty="0" err="1"/>
              <a:t>Button</a:t>
            </a:r>
            <a:r>
              <a:rPr lang="uk-UA" dirty="0"/>
              <a:t> всередині),</a:t>
            </a:r>
            <a:r>
              <a:rPr lang="uk-UA" b="1" dirty="0"/>
              <a:t> </a:t>
            </a:r>
            <a:r>
              <a:rPr lang="en-US" b="1" dirty="0" err="1"/>
              <a:t>KeyServer</a:t>
            </a:r>
            <a:r>
              <a:rPr lang="en-US" b="1" dirty="0"/>
              <a:t> </a:t>
            </a:r>
            <a:r>
              <a:rPr lang="uk-UA" dirty="0"/>
              <a:t>(</a:t>
            </a:r>
            <a:r>
              <a:rPr lang="en-US" b="1" dirty="0"/>
              <a:t>Key</a:t>
            </a:r>
            <a:r>
              <a:rPr lang="en-US" dirty="0"/>
              <a:t> </a:t>
            </a:r>
            <a:r>
              <a:rPr lang="uk-UA" dirty="0"/>
              <a:t>всередині),</a:t>
            </a:r>
            <a:r>
              <a:rPr lang="uk-UA" b="1" dirty="0"/>
              <a:t> </a:t>
            </a:r>
            <a:r>
              <a:rPr lang="uk-UA" b="1" dirty="0" err="1"/>
              <a:t>SoundtrackThread</a:t>
            </a:r>
            <a:r>
              <a:rPr lang="uk-UA" dirty="0"/>
              <a:t> та </a:t>
            </a:r>
            <a:r>
              <a:rPr lang="uk-UA" b="1" dirty="0" err="1"/>
              <a:t>TextureLoaderThread</a:t>
            </a:r>
            <a:r>
              <a:rPr lang="uk-UA" dirty="0"/>
              <a:t> всередині), </a:t>
            </a:r>
            <a:r>
              <a:rPr lang="uk-UA" b="1" dirty="0" err="1"/>
              <a:t>Space</a:t>
            </a:r>
            <a:r>
              <a:rPr lang="uk-UA" dirty="0"/>
              <a:t> (</a:t>
            </a:r>
            <a:r>
              <a:rPr lang="uk-UA" b="1" dirty="0" err="1"/>
              <a:t>Body</a:t>
            </a:r>
            <a:r>
              <a:rPr lang="uk-UA" dirty="0"/>
              <a:t> всередині</a:t>
            </a:r>
            <a:r>
              <a:rPr lang="uk-UA" b="1" dirty="0"/>
              <a:t>)</a:t>
            </a:r>
            <a:r>
              <a:rPr lang="uk-UA" dirty="0"/>
              <a:t>, </a:t>
            </a:r>
            <a:r>
              <a:rPr lang="uk-UA" b="1" dirty="0" err="1"/>
              <a:t>Client</a:t>
            </a:r>
            <a:r>
              <a:rPr lang="uk-UA" dirty="0"/>
              <a:t> та </a:t>
            </a:r>
            <a:r>
              <a:rPr lang="uk-UA" b="1" dirty="0"/>
              <a:t>Server</a:t>
            </a:r>
            <a:r>
              <a:rPr lang="uk-UA" dirty="0"/>
              <a:t>.</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Клас </a:t>
            </a:r>
            <a:r>
              <a:rPr lang="en-US" b="1" dirty="0"/>
              <a:t>Space</a:t>
            </a:r>
            <a:r>
              <a:rPr lang="en-US" dirty="0"/>
              <a:t> </a:t>
            </a:r>
            <a:r>
              <a:rPr lang="uk-UA" dirty="0"/>
              <a:t>створений для керування симуляцією. Містить підклас </a:t>
            </a:r>
            <a:r>
              <a:rPr lang="en-US" b="1" dirty="0"/>
              <a:t>Body</a:t>
            </a:r>
            <a:r>
              <a:rPr lang="en-US" dirty="0"/>
              <a:t> </a:t>
            </a:r>
            <a:r>
              <a:rPr lang="uk-UA" dirty="0"/>
              <a:t>– модель небесного тіла.</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en-US" dirty="0">
                <a:sym typeface="+mn-ea"/>
              </a:rPr>
              <a:t> </a:t>
            </a:r>
            <a:r>
              <a:rPr lang="uk-UA" dirty="0">
                <a:sym typeface="+mn-ea"/>
              </a:rPr>
              <a:t>Клас </a:t>
            </a:r>
            <a:r>
              <a:rPr lang="en-US" b="1" dirty="0">
                <a:sym typeface="+mn-ea"/>
              </a:rPr>
              <a:t>Database</a:t>
            </a:r>
            <a:r>
              <a:rPr lang="en-US" dirty="0">
                <a:sym typeface="+mn-ea"/>
              </a:rPr>
              <a:t> </a:t>
            </a:r>
            <a:r>
              <a:rPr lang="uk-UA" dirty="0">
                <a:sym typeface="+mn-ea"/>
              </a:rPr>
              <a:t>створений для роботи зі статичними файлами</a:t>
            </a:r>
            <a:r>
              <a:rPr lang="ru-RU" dirty="0">
                <a:sym typeface="+mn-ea"/>
              </a:rPr>
              <a:t>. </a:t>
            </a:r>
            <a:r>
              <a:rPr lang="uk-UA" dirty="0"/>
              <a:t>Клас </a:t>
            </a:r>
            <a:r>
              <a:rPr lang="en-US" b="1" dirty="0"/>
              <a:t>Interface</a:t>
            </a:r>
            <a:r>
              <a:rPr lang="en-US" dirty="0"/>
              <a:t> </a:t>
            </a:r>
            <a:r>
              <a:rPr lang="uk-UA" dirty="0"/>
              <a:t>створений для взаємодії з користувачем. </a:t>
            </a:r>
            <a:r>
              <a:rPr lang="en-US" altLang="uk-UA" dirty="0"/>
              <a:t>Його п</a:t>
            </a:r>
            <a:r>
              <a:rPr lang="uk-UA" dirty="0"/>
              <a:t>ідклас </a:t>
            </a:r>
            <a:r>
              <a:rPr lang="en-US" b="1" dirty="0"/>
              <a:t>Button</a:t>
            </a:r>
            <a:r>
              <a:rPr lang="uk-UA" dirty="0"/>
              <a:t> реалізує кнопку</a:t>
            </a:r>
            <a:r>
              <a:rPr lang="en-US" dirty="0"/>
              <a:t> </a:t>
            </a:r>
            <a:r>
              <a:rPr lang="uk-UA" dirty="0"/>
              <a:t>та поле введення</a:t>
            </a:r>
            <a:r>
              <a:rPr lang="en-US" altLang="uk-UA" dirty="0"/>
              <a:t>, </a:t>
            </a:r>
            <a:r>
              <a:rPr lang="en-US" altLang="en-US" dirty="0"/>
              <a:t>а </a:t>
            </a:r>
            <a:r>
              <a:rPr lang="en-US" altLang="en-US" b="1" dirty="0"/>
              <a:t>ButtonServer</a:t>
            </a:r>
            <a:r>
              <a:rPr lang="uk-UA" dirty="0">
                <a:sym typeface="+mn-ea"/>
              </a:rPr>
              <a:t> </a:t>
            </a:r>
            <a:r>
              <a:rPr lang="en-US" altLang="en-US" dirty="0"/>
              <a:t>обслуговує ці кнопки. </a:t>
            </a:r>
            <a:r>
              <a:rPr lang="uk-UA" dirty="0"/>
              <a:t>Аналогічно </a:t>
            </a:r>
            <a:r>
              <a:rPr lang="en-US" b="1" dirty="0"/>
              <a:t>Key</a:t>
            </a:r>
            <a:r>
              <a:rPr lang="en-US" dirty="0"/>
              <a:t> (</a:t>
            </a:r>
            <a:r>
              <a:rPr lang="uk-UA" dirty="0"/>
              <a:t>клавіша</a:t>
            </a:r>
            <a:r>
              <a:rPr lang="en-US" dirty="0"/>
              <a:t>) </a:t>
            </a:r>
            <a:r>
              <a:rPr lang="uk-UA" dirty="0"/>
              <a:t>та </a:t>
            </a:r>
            <a:r>
              <a:rPr lang="en-US" b="1" dirty="0" err="1"/>
              <a:t>KeyServer</a:t>
            </a:r>
            <a:r>
              <a:rPr lang="uk-UA" dirty="0"/>
              <a:t>. </a:t>
            </a:r>
            <a:r>
              <a:rPr dirty="0" err="1"/>
              <a:t>Клас</a:t>
            </a:r>
            <a:r>
              <a:rPr dirty="0"/>
              <a:t> </a:t>
            </a:r>
            <a:r>
              <a:rPr b="1" dirty="0"/>
              <a:t>Camera</a:t>
            </a:r>
            <a:r>
              <a:rPr dirty="0"/>
              <a:t> реалізує камеру, </a:t>
            </a:r>
            <a:r>
              <a:rPr lang="en-US" b="1" dirty="0"/>
              <a:t>Telescope</a:t>
            </a:r>
            <a:r>
              <a:rPr lang="en-US" dirty="0"/>
              <a:t> </a:t>
            </a:r>
            <a:r>
              <a:rPr lang="uk-UA" dirty="0"/>
              <a:t>– телескоп, </a:t>
            </a:r>
            <a:r>
              <a:rPr dirty="0"/>
              <a:t>а </a:t>
            </a:r>
            <a:r>
              <a:rPr b="1" dirty="0"/>
              <a:t>SoundtrackThread</a:t>
            </a:r>
            <a:r>
              <a:rPr dirty="0"/>
              <a:t> та </a:t>
            </a:r>
            <a:r>
              <a:rPr b="1" dirty="0"/>
              <a:t>TextureLoaderThread</a:t>
            </a:r>
            <a:r>
              <a:rPr lang="en-US" altLang="uk-UA" dirty="0"/>
              <a:t> </a:t>
            </a:r>
            <a:r>
              <a:rPr lang="uk-UA" dirty="0">
                <a:sym typeface="+mn-ea"/>
              </a:rPr>
              <a:t>– </a:t>
            </a:r>
            <a:r>
              <a:rPr lang="en-US" altLang="uk-UA" dirty="0">
                <a:sym typeface="+mn-ea"/>
              </a:rPr>
              <a:t>потоки програвання музики</a:t>
            </a:r>
            <a:r>
              <a:rPr lang="en-US" altLang="uk-UA" dirty="0"/>
              <a:t> та завантаження текстур</a:t>
            </a:r>
            <a:r>
              <a:rPr lang="uk-UA" dirty="0"/>
              <a:t>.</a:t>
            </a:r>
          </a:p>
        </p:txBody>
      </p:sp>
    </p:spTree>
  </p:cSld>
  <p:clrMapOvr>
    <a:masterClrMapping/>
  </p:clrMapOvr>
  <p:transition spd="med">
    <p:pull/>
  </p:transition>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TotalTime>
  <Words>519</Words>
  <Application>Microsoft Office PowerPoint</Application>
  <PresentationFormat>Широкоэкранный</PresentationFormat>
  <Paragraphs>18</Paragraphs>
  <Slides>23</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2</vt:i4>
      </vt:variant>
      <vt:variant>
        <vt:lpstr>Заголовки слайдов</vt:lpstr>
      </vt:variant>
      <vt:variant>
        <vt:i4>23</vt:i4>
      </vt:variant>
    </vt:vector>
  </HeadingPairs>
  <TitlesOfParts>
    <vt:vector size="28" baseType="lpstr">
      <vt:lpstr>Arial</vt:lpstr>
      <vt:lpstr>Calibri</vt:lpstr>
      <vt:lpstr>Calibri Light</vt:lpstr>
      <vt:lpstr>Тема Office</vt:lpstr>
      <vt:lpstr>1_Тема Office</vt:lpstr>
      <vt:lpstr>МУЛЬТИМЕДІЙНИЙ ДОДАТОК ДЛЯ ЕМУЛЮВАННЯ ЗОРЯНИХ СИСТЕМ</vt:lpstr>
      <vt:lpstr>Науково-дослідна робота присвячена створенню мультимедійного кросплатформного прикладного додатку для емулювання зоряних систем та популяризації технічних наук, зокрема астрономії, фізики, математики та інформатики. Програму можна використовувати як для гри та дослідження Всесвіту, так і для наукових симуляцій. ПЗ позиціюється як одно- та багатокористувацька гра.</vt:lpstr>
      <vt:lpstr>Об’єкт дослідження – технології й методи створення ПЗ для фізичного моделювання. Предмет дослідження – створення прикладного ПЗ для моделювання зоряних систем. Практична цінність – можливість використання програми для навчання, експериментів і розваг. Додаток аналогів не має.</vt:lpstr>
      <vt:lpstr>Для прототипування архітектури ПЗ я використав мову й середовище програмування Processing, що базується на Java і має вбудовану графічну бібліотеку OpenGL. Вона надає багато можливостей при роботі з графікою, а багата документація й різноманіття функцій робить процес розробки значно легшим.</vt:lpstr>
      <vt:lpstr>Для кінцевої реалізації архітектури ПЗ використана мова програмування C++ разом із графічною бібліотекою OpenGL. Такий варіант використовує в рази менше пам’яті, має в рази більшу швидкодію, а також графічні покращення. Крім того, архітектура коду має кращий вигляд, оскільки Processing багато в чому обмежує розробника.</vt:lpstr>
      <vt:lpstr>Слід наголосити, що додаток саме емулює взаємодію компонентів зоряних систем. Тобто всі розрахунки між будь-якими космічними тілами відбуваються у кожен такт виконання за законами всесвітнього тяжіння та Ньютона.</vt:lpstr>
      <vt:lpstr>Архітектура ПЗ складається з таких класів: Interface (Camera, Telescope,  ButtonServer (Button всередині), KeyServer (Key всередині), SoundtrackThread та TextureLoaderThread всередині), Space (Body всередині), Client та Server.</vt:lpstr>
      <vt:lpstr>Клас Space створений для керування симуляцією. Містить підклас Body – модель небесного тіла.</vt:lpstr>
      <vt:lpstr> Клас Database створений для роботи зі статичними файлами. Клас Interface створений для взаємодії з користувачем. Його підклас Button реалізує кнопку та поле введення, а ButtonServer обслуговує ці кнопки. Аналогічно Key (клавіша) та KeyServer. Клас Camera реалізує камеру, Telescope – телескоп, а SoundtrackThread та TextureLoaderThread – потоки програвання музики та завантаження текстур.</vt:lpstr>
      <vt:lpstr>Клас Client створений для мультиплеєру. Клас Server створений для керування багатокористувацькою грою. Він наслідує Client.</vt:lpstr>
      <vt:lpstr>Презентация PowerPoint</vt:lpstr>
      <vt:lpstr>Початкові дані про світи зберігаються у відповідних XML-файлах ієрархічно. Тобто між тегами одного небесного тіла розташовується інформація про його супутники.</vt:lpstr>
      <vt:lpstr>Презентация PowerPoint</vt:lpstr>
      <vt:lpstr>Після запуску гра зустрічає Вас у головному меню з анімованим фоном. Ви можете перейти до екрана вибору світу для гри або редагування, а також титрів. Ви можете обрати режим поодинокої або багатокористувацької гри.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Висновки: була ретельно досліджена та програмно реалізована модель зоряних систем. Створено інтерфейс для взаємодії з симуляцією, з можливістю завантаження, генерації й редагування власної зоряної системи, керування власним космічним телескопом та гри у режимі мультиплеєру.</vt:lpstr>
      <vt:lpstr>Використовуючи розроблену програму люди навчаються, експериментують, набувають знань у сфері астрономії й фізики. Крім того, ПЗ можна використовувати для науково точної симуляції зоряних систем.</vt:lpstr>
      <vt:lpstr>Дякую за увагу!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ПРОЄКТУВАННЯ МУЛЬТИМЕДІЙНОГО ДОДАТКА</dc:title>
  <dc:creator>maldenol</dc:creator>
  <cp:lastModifiedBy>maldenol</cp:lastModifiedBy>
  <cp:revision>54</cp:revision>
  <dcterms:created xsi:type="dcterms:W3CDTF">2020-04-02T17:32:42Z</dcterms:created>
  <dcterms:modified xsi:type="dcterms:W3CDTF">2020-10-26T11:56:35Z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1033-11.1.0.9126</vt:lpwstr>
  </property>
</Properties>
</file>